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Wingdings 3" panose="05040102010807070707" pitchFamily="18" charset="2"/>
      <p:regular r:id="rId22"/>
    </p:embeddedFont>
    <p:embeddedFont>
      <p:font typeface="Cambria Math" panose="02040503050406030204" pitchFamily="18" charset="0"/>
      <p:regular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60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8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9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9358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1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434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37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92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08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1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9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56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9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88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0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9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05834"/>
            <a:ext cx="7766936" cy="1646302"/>
          </a:xfrm>
        </p:spPr>
        <p:txBody>
          <a:bodyPr/>
          <a:lstStyle/>
          <a:p>
            <a:r>
              <a:rPr lang="en-US" dirty="0" smtClean="0"/>
              <a:t>Properties of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1752136"/>
            <a:ext cx="7766936" cy="1096899"/>
          </a:xfrm>
        </p:spPr>
        <p:txBody>
          <a:bodyPr>
            <a:normAutofit/>
          </a:bodyPr>
          <a:lstStyle/>
          <a:p>
            <a:r>
              <a:rPr lang="en-US" dirty="0" smtClean="0"/>
              <a:t>Featuring midpoints, </a:t>
            </a:r>
            <a:r>
              <a:rPr lang="en-US" dirty="0" err="1" smtClean="0"/>
              <a:t>midsegments</a:t>
            </a:r>
            <a:r>
              <a:rPr lang="en-US" dirty="0" smtClean="0"/>
              <a:t> and bisectors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slope formula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5760" y="952500"/>
                <a:ext cx="9128760" cy="5065711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b="0" i="0" dirty="0" smtClean="0"/>
                        <m:t>m</m:t>
                      </m:r>
                      <m:r>
                        <m:rPr>
                          <m:nor/>
                        </m:rPr>
                        <a:rPr lang="en-US" sz="3200" dirty="0"/>
                        <m:t> =</m:t>
                      </m:r>
                      <m:r>
                        <m:rPr>
                          <m:nor/>
                        </m:rPr>
                        <a:rPr lang="en-US" sz="3200" dirty="0" smtClean="0"/>
                        <m:t> </m:t>
                      </m:r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3200" b="1" dirty="0" smtClean="0"/>
              </a:p>
              <a:p>
                <a:r>
                  <a:rPr lang="en-US" sz="2800" dirty="0" smtClean="0"/>
                  <a:t>What is the slope for a line that goes through the points (-6,3) and (</a:t>
                </a:r>
                <a:r>
                  <a:rPr lang="en-US" sz="2800" dirty="0"/>
                  <a:t>0</a:t>
                </a:r>
                <a:r>
                  <a:rPr lang="en-US" sz="2800" dirty="0" smtClean="0"/>
                  <a:t>,-2)?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0 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(−6)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−5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5760" y="952500"/>
                <a:ext cx="9128760" cy="5065711"/>
              </a:xfrm>
              <a:blipFill rotWithShape="1">
                <a:blip r:embed="rId2"/>
                <a:stretch>
                  <a:fillRect l="-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15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Equations of lines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952500"/>
            <a:ext cx="9241366" cy="5065711"/>
          </a:xfrm>
        </p:spPr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2800" dirty="0" smtClean="0"/>
              <a:t>Recall that we have two forms for the equation of a line.</a:t>
            </a:r>
          </a:p>
          <a:p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The point-slope form:	y</a:t>
            </a:r>
            <a:r>
              <a:rPr lang="en-US" sz="28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– y</a:t>
            </a:r>
            <a:r>
              <a:rPr lang="en-US" sz="28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US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(x</a:t>
            </a:r>
            <a:r>
              <a:rPr lang="en-US" sz="28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– x</a:t>
            </a:r>
            <a:r>
              <a:rPr lang="en-US" sz="2800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pPr marL="0" indent="0">
              <a:buNone/>
            </a:pP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And the slope-intercept form: 	y = </a:t>
            </a:r>
            <a:r>
              <a:rPr lang="en-US" sz="2800" i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m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x + b</a:t>
            </a:r>
          </a:p>
          <a:p>
            <a:pPr marL="0" indent="0">
              <a:buNone/>
            </a:pPr>
            <a:endParaRPr lang="en-US" sz="28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Both have their uses and we can always convert between one form and the other. Since the point-slope form is more convenient for use with coordinate points we will use that one more often.</a:t>
            </a:r>
          </a:p>
        </p:txBody>
      </p:sp>
    </p:spTree>
    <p:extLst>
      <p:ext uri="{BB962C8B-B14F-4D97-AF65-F5344CB8AC3E}">
        <p14:creationId xmlns:p14="http://schemas.microsoft.com/office/powerpoint/2010/main" val="51560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Equations of lines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0520" y="952500"/>
                <a:ext cx="9568180" cy="5554980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r>
                  <a:rPr lang="en-US" sz="2800" dirty="0" smtClean="0"/>
                  <a:t>What is the equation of for a line that goes through the points (2,4) and (6,7)?</a:t>
                </a:r>
              </a:p>
              <a:p>
                <a:pPr marL="0" indent="0" algn="ctr">
                  <a:buNone/>
                </a:pP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y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3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(x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x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endParaRPr lang="en-US" sz="3200" dirty="0" smtClean="0"/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If we are going to use the point-slope form of the equation what must we do first?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Find the slope! We have our x and y coordinates already, but what we don’t have is the slope.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What is the equation for slope?</a:t>
                </a:r>
              </a:p>
              <a:p>
                <a:pPr marL="0" indent="0" algn="ctr">
                  <a:buNone/>
                </a:pPr>
                <a:r>
                  <a:rPr lang="en-US" sz="32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32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0520" y="952500"/>
                <a:ext cx="9568180" cy="5554980"/>
              </a:xfrm>
              <a:blipFill rotWithShape="1">
                <a:blip r:embed="rId2"/>
                <a:stretch>
                  <a:fillRect l="-1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97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74" y="1397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Equations of lines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0520" y="736600"/>
                <a:ext cx="10149840" cy="5999480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en-US" sz="1200" dirty="0" smtClean="0"/>
              </a:p>
              <a:p>
                <a:r>
                  <a:rPr lang="en-US" sz="3000" dirty="0" smtClean="0"/>
                  <a:t>What is the equation of for a line that goes through the points (2,4) and (6,7)?</a:t>
                </a:r>
              </a:p>
              <a:p>
                <a:pPr marL="0" indent="0" algn="ctr">
                  <a:buNone/>
                </a:pP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y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35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(x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x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5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		</a:t>
                </a:r>
                <a:r>
                  <a:rPr lang="en-US" sz="35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35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5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5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5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>
                              <m:sSubPr>
                                <m:ctrlPr>
                                  <a:rPr lang="en-US" sz="35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35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sSub>
                              <m:sSubPr>
                                <m:ctrlPr>
                                  <a:rPr lang="en-US" sz="35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5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3500" dirty="0" smtClean="0"/>
              </a:p>
              <a:p>
                <a:pPr marL="0" indent="0">
                  <a:buNone/>
                </a:pPr>
                <a:r>
                  <a:rPr lang="en-US" sz="3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Let’s find the slope!</a:t>
                </a:r>
              </a:p>
              <a:p>
                <a:pPr marL="0" indent="0" algn="ctr">
                  <a:buNone/>
                </a:pPr>
                <a:r>
                  <a:rPr lang="en-US" sz="35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5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5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r>
                              <a:rPr lang="en-US" sz="35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35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5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5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5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lang="en-US" sz="35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3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Now that we know the value of </a:t>
                </a:r>
                <a:r>
                  <a:rPr lang="en-US" sz="30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3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we can plug that into our equation for the line:</a:t>
                </a:r>
              </a:p>
              <a:p>
                <a:pPr marL="0" indent="0" algn="ctr">
                  <a:buNone/>
                </a:pP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y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5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5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5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x</a:t>
                </a:r>
                <a:r>
                  <a:rPr lang="en-US" sz="35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5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can use </a:t>
                </a:r>
                <a:r>
                  <a:rPr lang="en-US" sz="2800" i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either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the first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point or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second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one as </a:t>
                </a:r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our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(x</a:t>
                </a:r>
                <a:r>
                  <a:rPr lang="en-US" sz="2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sz="2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values but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not both!</a:t>
                </a:r>
              </a:p>
              <a:p>
                <a:pPr marL="0" indent="0">
                  <a:buNone/>
                </a:pPr>
                <a:endParaRPr lang="en-US" sz="2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0520" y="736600"/>
                <a:ext cx="10149840" cy="5999480"/>
              </a:xfrm>
              <a:blipFill rotWithShape="1">
                <a:blip r:embed="rId2"/>
                <a:stretch>
                  <a:fillRect l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08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92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Equations of lines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3840" y="736600"/>
                <a:ext cx="10393680" cy="6121400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r>
                  <a:rPr lang="en-US" sz="2800" dirty="0" smtClean="0"/>
                  <a:t>What is the equation of for a line that goes through the points (2,4) and (6,7)?</a:t>
                </a:r>
              </a:p>
              <a:p>
                <a:pPr marL="0" indent="0" algn="ctr">
                  <a:buNone/>
                </a:pP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</a:t>
                </a:r>
                <a:r>
                  <a:rPr lang="en-US" sz="32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y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2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– x</a:t>
                </a:r>
                <a:r>
                  <a:rPr lang="en-US" sz="3200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Since we can use either point, try to choose one without negative signs, as that reduces the chance you’ll make a math error.</a:t>
                </a:r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Let’s try (2,4)!</a:t>
                </a:r>
              </a:p>
              <a:p>
                <a:pPr marL="0" indent="0">
                  <a:buNone/>
                </a:pPr>
                <a:endParaRPr lang="en-US" sz="1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We simply substitute the x value for x</a:t>
                </a:r>
                <a:r>
                  <a:rPr lang="en-US" sz="2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and the y value for y</a:t>
                </a:r>
                <a:r>
                  <a:rPr lang="en-US" sz="2800" baseline="-25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0" indent="0" algn="ctr">
                  <a:buNone/>
                </a:pP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y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4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(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 </a:t>
                </a:r>
                <a:r>
                  <a:rPr lang="en-US" sz="3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2</a:t>
                </a:r>
                <a:r>
                  <a:rPr lang="en-US" sz="32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endParaRPr lang="en-US" sz="3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That’s it, we’re done! </a:t>
                </a:r>
                <a:r>
                  <a:rPr lang="en-US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not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simplify </a:t>
                </a:r>
                <a:r>
                  <a:rPr lang="en-US" sz="2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unless told to do so.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3840" y="736600"/>
                <a:ext cx="10393680" cy="6121400"/>
              </a:xfrm>
              <a:blipFill rotWithShape="1">
                <a:blip r:embed="rId2"/>
                <a:stretch>
                  <a:fillRect l="-1173" r="-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0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92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Parallel and perpendicular lines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0040" y="736600"/>
                <a:ext cx="10271760" cy="6014720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r>
                  <a:rPr lang="en-US" sz="2800" dirty="0" smtClean="0"/>
                  <a:t>Recall that parallel lines have the </a:t>
                </a:r>
                <a:r>
                  <a:rPr lang="en-US" sz="2800" i="1" dirty="0" smtClean="0"/>
                  <a:t>same slope</a:t>
                </a:r>
                <a:r>
                  <a:rPr lang="en-US" sz="2800" dirty="0" smtClean="0"/>
                  <a:t>. Perpendicular lines have </a:t>
                </a:r>
                <a:r>
                  <a:rPr lang="en-US" sz="2800" i="1" dirty="0" smtClean="0"/>
                  <a:t>opposite inverse slopes</a:t>
                </a:r>
                <a:r>
                  <a:rPr lang="en-US" sz="2800" dirty="0" smtClean="0"/>
                  <a:t>.</a:t>
                </a:r>
              </a:p>
              <a:p>
                <a:endParaRPr lang="en-US" sz="1000" dirty="0"/>
              </a:p>
              <a:p>
                <a:r>
                  <a:rPr lang="en-US" sz="2800" dirty="0" smtClean="0"/>
                  <a:t>Let’s say we found the slope of one line is 4. What would be the slope of a line parallel to that?</a:t>
                </a:r>
              </a:p>
              <a:p>
                <a:r>
                  <a:rPr lang="en-US" sz="2800" dirty="0" smtClean="0"/>
                  <a:t>4! Because parallel lines have the </a:t>
                </a:r>
                <a:r>
                  <a:rPr lang="en-US" sz="2800" i="1" dirty="0" smtClean="0"/>
                  <a:t>same slope</a:t>
                </a:r>
                <a:r>
                  <a:rPr lang="en-US" sz="2800" dirty="0" smtClean="0"/>
                  <a:t> the slope must be 4.</a:t>
                </a:r>
              </a:p>
              <a:p>
                <a:r>
                  <a:rPr lang="en-US" sz="2800" dirty="0" smtClean="0"/>
                  <a:t>What about a line perpendicular to that line? If the slope of a perpendicular line is the </a:t>
                </a:r>
                <a:r>
                  <a:rPr lang="en-US" sz="2800" i="1" dirty="0" smtClean="0"/>
                  <a:t>opposite inverse</a:t>
                </a:r>
                <a:r>
                  <a:rPr lang="en-US" sz="2800" dirty="0" smtClean="0"/>
                  <a:t> then what would the slope of the second line be?</a:t>
                </a:r>
              </a:p>
              <a:p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dirty="0" smtClean="0"/>
                  <a:t> !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040" y="736600"/>
                <a:ext cx="10271760" cy="6014720"/>
              </a:xfrm>
              <a:blipFill rotWithShape="1">
                <a:blip r:embed="rId2"/>
                <a:stretch>
                  <a:fillRect l="-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494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3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Exit Slip!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736600"/>
                <a:ext cx="9419166" cy="5600700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r>
                  <a:rPr lang="en-US" sz="2800" dirty="0" smtClean="0"/>
                  <a:t>Given the figure below, what must the slope of line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𝐷𝐸</m:t>
                        </m:r>
                      </m:e>
                    </m:acc>
                  </m:oMath>
                </a14:m>
                <a:r>
                  <a:rPr lang="en-US" sz="2800" dirty="0" smtClean="0"/>
                  <a:t> be if it is parallel to line</a:t>
                </a:r>
                <a14:m>
                  <m:oMath xmlns:m="http://schemas.openxmlformats.org/officeDocument/2006/math">
                    <m:r>
                      <a:rPr lang="en-US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̅"/>
                        <m:ctrlPr>
                          <a:rPr lang="en-US" sz="28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sz="2800" dirty="0" smtClean="0"/>
                  <a:t>? Point A is (3,2) and point B is (4,7).</a:t>
                </a:r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800" dirty="0" smtClean="0"/>
                  <a:t>What would the slope be for a perpendicular line from point C to line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800" i="1" dirty="0">
                            <a:latin typeface="Cambria Math" panose="02040503050406030204" pitchFamily="18" charset="0"/>
                          </a:rPr>
                          <m:t>𝐴𝐵</m:t>
                        </m:r>
                      </m:e>
                    </m:acc>
                  </m:oMath>
                </a14:m>
                <a:r>
                  <a:rPr lang="en-US" sz="2800" dirty="0"/>
                  <a:t>?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736600"/>
                <a:ext cx="9419166" cy="5600700"/>
              </a:xfrm>
              <a:blipFill rotWithShape="1">
                <a:blip r:embed="rId2"/>
                <a:stretch>
                  <a:fillRect l="-777" r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Triangle MidSegment Theorem Proof | Math@TutorVista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873" y="2271712"/>
            <a:ext cx="3933878" cy="242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35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Learning objectives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6689"/>
            <a:ext cx="8596668" cy="3880773"/>
          </a:xfrm>
        </p:spPr>
        <p:txBody>
          <a:bodyPr/>
          <a:lstStyle/>
          <a:p>
            <a:r>
              <a:rPr lang="en-US" sz="2800" dirty="0" smtClean="0"/>
              <a:t>Review prior learning about the distance formula, midpoint formula, slope, equations of lines and perpendicular and parallel lines.</a:t>
            </a:r>
          </a:p>
          <a:p>
            <a:endParaRPr lang="en-US" sz="2800" b="1" dirty="0"/>
          </a:p>
          <a:p>
            <a:r>
              <a:rPr lang="en-US" sz="2800" dirty="0" smtClean="0"/>
              <a:t>Review past vocabulary and concepts associated with these concepts.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414" y="2743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distance and midpoint formulas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89654" y="994729"/>
                <a:ext cx="10021146" cy="506571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 smtClean="0"/>
                  <a:t>Recall that the distance formula is defined:</a:t>
                </a:r>
              </a:p>
              <a:p>
                <a:endParaRPr lang="en-US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 )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3200" dirty="0" smtClean="0"/>
              </a:p>
              <a:p>
                <a:endParaRPr lang="en-US" sz="1200" b="1" dirty="0"/>
              </a:p>
              <a:p>
                <a:r>
                  <a:rPr lang="en-US" sz="2800" dirty="0" smtClean="0"/>
                  <a:t>Recall that the midpoint formula is defined:</a:t>
                </a:r>
              </a:p>
              <a:p>
                <a:endParaRPr lang="en-US" sz="1200" dirty="0" smtClean="0"/>
              </a:p>
              <a:p>
                <a:pPr marL="0" indent="0" algn="ctr">
                  <a:buNone/>
                </a:pPr>
                <a:r>
                  <a:rPr lang="en-US" sz="3200" dirty="0" smtClean="0"/>
                  <a:t>M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+ </m:t>
                            </m:r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/>
              </a:p>
              <a:p>
                <a:pPr marL="0" indent="0" algn="ctr">
                  <a:buNone/>
                </a:pPr>
                <a:endParaRPr lang="en-US" sz="1200" dirty="0" smtClean="0"/>
              </a:p>
              <a:p>
                <a:r>
                  <a:rPr lang="en-US" sz="2800" dirty="0" smtClean="0"/>
                  <a:t>Note that the midpoint is a </a:t>
                </a:r>
                <a:r>
                  <a:rPr lang="en-US" sz="2800" i="1" dirty="0" smtClean="0"/>
                  <a:t>coordinate pair</a:t>
                </a:r>
                <a:r>
                  <a:rPr lang="en-US" sz="2800" dirty="0" smtClean="0"/>
                  <a:t>. That is, it is an (</a:t>
                </a:r>
                <a:r>
                  <a:rPr lang="en-US" sz="2800" dirty="0" err="1" smtClean="0"/>
                  <a:t>x,y</a:t>
                </a:r>
                <a:r>
                  <a:rPr lang="en-US" sz="2800" dirty="0" smtClean="0"/>
                  <a:t>) pair with the first number representing the x-coordinate and the second representing the y-coordinate.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9654" y="994729"/>
                <a:ext cx="10021146" cy="5065711"/>
              </a:xfrm>
              <a:blipFill rotWithShape="1">
                <a:blip r:embed="rId2"/>
                <a:stretch>
                  <a:fillRect l="-730" t="-2046" r="-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898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974" y="1778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distance and midpoint formulas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7774" y="1021080"/>
                <a:ext cx="10219266" cy="506571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Let’s do some sample calculations!</a:t>
                </a:r>
              </a:p>
              <a:p>
                <a:endParaRPr lang="en-US" sz="1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)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 smtClean="0"/>
              </a:p>
              <a:p>
                <a:endParaRPr lang="en-US" sz="1000" b="1" dirty="0" smtClean="0"/>
              </a:p>
              <a:p>
                <a:r>
                  <a:rPr lang="en-US" dirty="0" smtClean="0"/>
                  <a:t>What is the distance between the points (5,4) and (-2,1)?</a:t>
                </a:r>
              </a:p>
              <a:p>
                <a:pPr lvl="1"/>
                <a:r>
                  <a:rPr lang="en-US" dirty="0" smtClean="0"/>
                  <a:t>Recall that each coordinate point is an (</a:t>
                </a:r>
                <a:r>
                  <a:rPr lang="en-US" dirty="0" err="1" smtClean="0"/>
                  <a:t>x,y</a:t>
                </a:r>
                <a:r>
                  <a:rPr lang="en-US" dirty="0" smtClean="0"/>
                  <a:t>) pair. So the first point, (5,4) can be represented by (x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,y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) and the second point, (-2,1) by (x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,y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). So the distance formula would be calculated using those values: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sz="28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49+9</m:t>
                        </m:r>
                      </m:e>
                    </m:rad>
                  </m:oMath>
                </a14:m>
                <a:r>
                  <a:rPr lang="en-US" sz="28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58</m:t>
                        </m:r>
                      </m:e>
                    </m:rad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7774" y="1021080"/>
                <a:ext cx="10219266" cy="5065711"/>
              </a:xfrm>
              <a:blipFill rotWithShape="1">
                <a:blip r:embed="rId2"/>
                <a:stretch>
                  <a:fillRect l="-477" t="-1687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936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614" y="1397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distance and midpoint formulas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952500"/>
                <a:ext cx="9241366" cy="5065711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Let’s do some sample calculations!</a:t>
                </a:r>
              </a:p>
              <a:p>
                <a:endParaRPr lang="en-US" sz="1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)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 smtClean="0"/>
              </a:p>
              <a:p>
                <a:endParaRPr lang="en-US" sz="1000" b="1" dirty="0" smtClean="0"/>
              </a:p>
              <a:p>
                <a:r>
                  <a:rPr lang="en-US" dirty="0" smtClean="0"/>
                  <a:t>What is the distance between the points (-3,2) and (7,4)?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(−3)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8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sz="2800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100+4</m:t>
                        </m:r>
                      </m:e>
                    </m:rad>
                  </m:oMath>
                </a14:m>
                <a:r>
                  <a:rPr lang="en-US" sz="2800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</m:oMath>
                </a14:m>
                <a:r>
                  <a:rPr lang="en-US" sz="2800" dirty="0" smtClean="0"/>
                  <a:t> </a:t>
                </a:r>
              </a:p>
              <a:p>
                <a:pPr lvl="1"/>
                <a:r>
                  <a:rPr lang="en-US" sz="2800" i="1" dirty="0" smtClean="0"/>
                  <a:t>d</a:t>
                </a:r>
                <a:r>
                  <a:rPr lang="en-US" sz="2800" dirty="0" smtClean="0"/>
                  <a:t> </a:t>
                </a:r>
                <a:r>
                  <a:rPr lang="en-US" sz="2800" dirty="0" smtClean="0"/>
                  <a:t>= 2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/>
                          </a:rPr>
                          <m:t>26</m:t>
                        </m:r>
                      </m:e>
                    </m:rad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952500"/>
                <a:ext cx="9241366" cy="5065711"/>
              </a:xfrm>
              <a:blipFill rotWithShape="1">
                <a:blip r:embed="rId2"/>
                <a:stretch>
                  <a:fillRect l="-462" t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83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distance and midpoint formulas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7334" y="952500"/>
                <a:ext cx="9241366" cy="5494020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Let’s do some sample calculations!</a:t>
                </a:r>
              </a:p>
              <a:p>
                <a:endParaRPr lang="en-US" sz="1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dirty="0"/>
                        <m:t>M</m:t>
                      </m:r>
                      <m:r>
                        <m:rPr>
                          <m:nor/>
                        </m:rPr>
                        <a:rPr lang="en-US" sz="3200" dirty="0"/>
                        <m:t> = </m:t>
                      </m:r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200" b="1" dirty="0" smtClean="0"/>
              </a:p>
              <a:p>
                <a:r>
                  <a:rPr lang="en-US" sz="2800" dirty="0" smtClean="0"/>
                  <a:t>What is the midpoint between the points (-3,2) and (7,4)?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−3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7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2 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 4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7334" y="952500"/>
                <a:ext cx="9241366" cy="5494020"/>
              </a:xfrm>
              <a:blipFill rotWithShape="1">
                <a:blip r:embed="rId2"/>
                <a:stretch>
                  <a:fillRect l="-792" t="-1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92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614" y="12446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distance and midpoint formulas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11480" y="952500"/>
                <a:ext cx="9507220" cy="5065711"/>
              </a:xfrm>
            </p:spPr>
            <p:txBody>
              <a:bodyPr>
                <a:normAutofit/>
              </a:bodyPr>
              <a:lstStyle/>
              <a:p>
                <a:r>
                  <a:rPr lang="en-US" sz="3000" dirty="0" smtClean="0"/>
                  <a:t>Let’s do some sample calculations!</a:t>
                </a:r>
              </a:p>
              <a:p>
                <a:endParaRPr lang="en-US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dirty="0"/>
                        <m:t>M</m:t>
                      </m:r>
                      <m:r>
                        <m:rPr>
                          <m:nor/>
                        </m:rPr>
                        <a:rPr lang="en-US" sz="3200" dirty="0"/>
                        <m:t> = </m:t>
                      </m:r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3200" b="1" dirty="0" smtClean="0"/>
              </a:p>
              <a:p>
                <a:r>
                  <a:rPr lang="en-US" sz="2800" dirty="0" smtClean="0"/>
                  <a:t>What is the midpoint between the points (5,-2) and (-3,-3)?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5 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(−3)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−2 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(−3)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i="1" dirty="0" smtClean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−5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/>
                      <m:t>M</m:t>
                    </m:r>
                    <m:r>
                      <m:rPr>
                        <m:nor/>
                      </m:rPr>
                      <a:rPr lang="en-US" sz="3200" dirty="0"/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ctrlPr>
                              <a:rPr lang="en-US" sz="3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−5</m:t>
                            </m:r>
                          </m:num>
                          <m:den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1480" y="952500"/>
                <a:ext cx="9507220" cy="5065711"/>
              </a:xfrm>
              <a:blipFill rotWithShape="1">
                <a:blip r:embed="rId2"/>
                <a:stretch>
                  <a:fillRect l="-898" t="-1564" r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42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2192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slope formula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3840" y="952500"/>
                <a:ext cx="10424160" cy="55245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2800" dirty="0" smtClean="0"/>
                  <a:t>The formula for slope looks similar to the midpoint but it is just one value, not a coordinate pair! In addition, it is represented by the lower case “m” while the midpoint is the uppercase “M”.</a:t>
                </a:r>
              </a:p>
              <a:p>
                <a:endParaRPr lang="en-US" sz="1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b="0" i="0" dirty="0" smtClean="0"/>
                        <m:t>m</m:t>
                      </m:r>
                      <m:r>
                        <m:rPr>
                          <m:nor/>
                        </m:rPr>
                        <a:rPr lang="en-US" sz="3200" dirty="0"/>
                        <m:t> =</m:t>
                      </m:r>
                      <m:r>
                        <m:rPr>
                          <m:nor/>
                        </m:rPr>
                        <a:rPr lang="en-US" sz="3200" dirty="0" smtClean="0"/>
                        <m:t> </m:t>
                      </m:r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3200" b="1" dirty="0" smtClean="0"/>
              </a:p>
              <a:p>
                <a:r>
                  <a:rPr lang="en-US" sz="2800" dirty="0" smtClean="0"/>
                  <a:t>What are the different ways we can think of to represent or refer to “slope”?</a:t>
                </a:r>
              </a:p>
              <a:p>
                <a:r>
                  <a:rPr lang="en-US" sz="2800" dirty="0" smtClean="0"/>
                  <a:t>Rise over run; the change in y over the change in x; the rate of change; etc.</a:t>
                </a:r>
              </a:p>
              <a:p>
                <a:r>
                  <a:rPr lang="en-US" sz="2800" dirty="0" smtClean="0"/>
                  <a:t>Who remembered that this is also the ratio for the tangent function?</a:t>
                </a:r>
                <a:endParaRPr lang="en-US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3840" y="952500"/>
                <a:ext cx="10424160" cy="5524500"/>
              </a:xfrm>
              <a:blipFill rotWithShape="1">
                <a:blip r:embed="rId2"/>
                <a:stretch>
                  <a:fillRect l="-702" t="-1874" r="-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041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614" y="170180"/>
            <a:ext cx="8596668" cy="1320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slope formula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9080" y="662940"/>
                <a:ext cx="9674860" cy="5065711"/>
              </a:xfrm>
            </p:spPr>
            <p:txBody>
              <a:bodyPr>
                <a:normAutofit/>
              </a:bodyPr>
              <a:lstStyle/>
              <a:p>
                <a:endParaRPr lang="en-US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3200" b="0" i="0" dirty="0" smtClean="0"/>
                        <m:t>m</m:t>
                      </m:r>
                      <m:r>
                        <m:rPr>
                          <m:nor/>
                        </m:rPr>
                        <a:rPr lang="en-US" sz="3200" dirty="0"/>
                        <m:t> =</m:t>
                      </m:r>
                      <m:r>
                        <m:rPr>
                          <m:nor/>
                        </m:rPr>
                        <a:rPr lang="en-US" sz="3200" dirty="0" smtClean="0"/>
                        <m:t> </m:t>
                      </m:r>
                      <m:d>
                        <m:dPr>
                          <m:ctrlPr>
                            <a:rPr lang="en-US" sz="32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200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32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2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3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sz="3200" b="1" dirty="0" smtClean="0"/>
              </a:p>
              <a:p>
                <a:r>
                  <a:rPr lang="en-US" sz="2800" dirty="0" smtClean="0"/>
                  <a:t>What is the slope for a line that goes through the points (2,3) and (5,7)?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7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m:rPr>
                        <m:nor/>
                      </m:rPr>
                      <a:rPr lang="en-US" sz="3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d>
                      <m:dPr>
                        <m:ctrlPr>
                          <a:rPr lang="en-US" sz="3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en-US" sz="32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9080" y="662940"/>
                <a:ext cx="9674860" cy="5065711"/>
              </a:xfrm>
              <a:blipFill rotWithShape="1">
                <a:blip r:embed="rId2"/>
                <a:stretch>
                  <a:fillRect l="-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59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</TotalTime>
  <Words>1244</Words>
  <Application>Microsoft Office PowerPoint</Application>
  <PresentationFormat>Custom</PresentationFormat>
  <Paragraphs>123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Cambria</vt:lpstr>
      <vt:lpstr>Wingdings 3</vt:lpstr>
      <vt:lpstr>Cambria Math</vt:lpstr>
      <vt:lpstr>Facet</vt:lpstr>
      <vt:lpstr>Properties of Triangles</vt:lpstr>
      <vt:lpstr>Learning objectives</vt:lpstr>
      <vt:lpstr>The distance and midpoint formulas</vt:lpstr>
      <vt:lpstr>The distance and midpoint formulas</vt:lpstr>
      <vt:lpstr>The distance and midpoint formulas</vt:lpstr>
      <vt:lpstr>The distance and midpoint formulas</vt:lpstr>
      <vt:lpstr>The distance and midpoint formulas</vt:lpstr>
      <vt:lpstr>The slope formula</vt:lpstr>
      <vt:lpstr>The slope formula</vt:lpstr>
      <vt:lpstr>The slope formula</vt:lpstr>
      <vt:lpstr>Equations of lines</vt:lpstr>
      <vt:lpstr>Equations of lines</vt:lpstr>
      <vt:lpstr>Equations of lines</vt:lpstr>
      <vt:lpstr>Equations of lines</vt:lpstr>
      <vt:lpstr>Parallel and perpendicular lines</vt:lpstr>
      <vt:lpstr>Exit Slip!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</cp:lastModifiedBy>
  <cp:revision>31</cp:revision>
  <dcterms:created xsi:type="dcterms:W3CDTF">2015-10-28T01:16:32Z</dcterms:created>
  <dcterms:modified xsi:type="dcterms:W3CDTF">2015-11-30T13:51:20Z</dcterms:modified>
</cp:coreProperties>
</file>